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42803763"/>
  <p:notesSz cx="7102475" cy="102346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1pPr>
    <a:lvl2pPr marL="434980" algn="ctr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2pPr>
    <a:lvl3pPr marL="869960" algn="ctr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3pPr>
    <a:lvl4pPr marL="1304940" algn="ctr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4pPr>
    <a:lvl5pPr marL="1739920" algn="ctr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5pPr>
    <a:lvl6pPr marL="2174900" algn="l" defTabSz="86996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6pPr>
    <a:lvl7pPr marL="2609880" algn="l" defTabSz="86996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7pPr>
    <a:lvl8pPr marL="3044861" algn="l" defTabSz="86996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8pPr>
    <a:lvl9pPr marL="3479841" algn="l" defTabSz="86996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1961D4F-0EAC-4246-88A7-11712E061694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288">
          <p15:clr>
            <a:srgbClr val="A4A3A4"/>
          </p15:clr>
        </p15:guide>
        <p15:guide id="2" orient="horz" pos="26261">
          <p15:clr>
            <a:srgbClr val="A4A3A4"/>
          </p15:clr>
        </p15:guide>
        <p15:guide id="3" orient="horz" pos="2793">
          <p15:clr>
            <a:srgbClr val="A4A3A4"/>
          </p15:clr>
        </p15:guide>
        <p15:guide id="4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002164"/>
    <a:srgbClr val="F6BB00"/>
    <a:srgbClr val="A7C4FF"/>
    <a:srgbClr val="698ED9"/>
    <a:srgbClr val="FF0000"/>
    <a:srgbClr val="C0C0C0"/>
    <a:srgbClr val="003399"/>
    <a:srgbClr val="0046D2"/>
    <a:srgbClr val="003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1872" y="-139"/>
      </p:cViewPr>
      <p:guideLst>
        <p:guide orient="horz" pos="6288"/>
        <p:guide orient="horz" pos="26261"/>
        <p:guide orient="horz" pos="2793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740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348" tIns="49675" rIns="99348" bIns="49675" numCol="1" anchor="t" anchorCtr="0" compatLnSpc="1">
            <a:prstTxWarp prst="textNoShape">
              <a:avLst/>
            </a:prstTxWarp>
          </a:bodyPr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057" y="1"/>
            <a:ext cx="3077740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348" tIns="49675" rIns="99348" bIns="49675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3925" y="766763"/>
            <a:ext cx="2716213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48" y="4862321"/>
            <a:ext cx="5681980" cy="46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348" tIns="49675" rIns="99348" bIns="496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25"/>
            <a:ext cx="3077740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348" tIns="49675" rIns="99348" bIns="49675" numCol="1" anchor="b" anchorCtr="0" compatLnSpc="1">
            <a:prstTxWarp prst="textNoShape">
              <a:avLst/>
            </a:prstTxWarp>
          </a:bodyPr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057" y="9721125"/>
            <a:ext cx="3077740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348" tIns="49675" rIns="99348" bIns="49675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A645BAB7-E9F9-435A-B8BD-F70ADBBCBAF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84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34980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869960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04940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739920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174900" algn="l" defTabSz="8699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09880" algn="l" defTabSz="8699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44861" algn="l" defTabSz="8699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79841" algn="l" defTabSz="8699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2C7B9C-DA46-4FE0-B590-97F24EE1DB0E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93925" y="766763"/>
            <a:ext cx="2716213" cy="3838575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ersession.com/" TargetMode="Externa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 rot="16200000">
            <a:off x="24748747" y="42184203"/>
            <a:ext cx="388281" cy="103234"/>
          </a:xfrm>
          <a:prstGeom prst="rect">
            <a:avLst/>
          </a:prstGeom>
          <a:noFill/>
        </p:spPr>
        <p:txBody>
          <a:bodyPr wrap="square" lIns="86996" tIns="43498" rIns="86996" bIns="43498" rtlCol="0">
            <a:spAutoFit/>
          </a:bodyPr>
          <a:lstStyle/>
          <a:p>
            <a:pPr marL="0" marR="0" indent="0" algn="ctr" defTabSz="8699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" dirty="0">
                <a:effectLst/>
                <a:hlinkClick r:id="rId3"/>
              </a:rPr>
              <a:t>www.postersession.com</a:t>
            </a:r>
            <a:endParaRPr lang="en-US" sz="100" dirty="0">
              <a:effectLst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27"/>
          <a:stretch>
            <a:fillRect/>
          </a:stretch>
        </p:blipFill>
        <p:spPr bwMode="auto">
          <a:xfrm>
            <a:off x="22904336" y="42144693"/>
            <a:ext cx="3809222" cy="207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1"/>
          <p:cNvSpPr txBox="1"/>
          <p:nvPr userDrawn="1"/>
        </p:nvSpPr>
        <p:spPr>
          <a:xfrm>
            <a:off x="26713557" y="42062330"/>
            <a:ext cx="2242539" cy="318678"/>
          </a:xfrm>
          <a:prstGeom prst="rect">
            <a:avLst/>
          </a:prstGeom>
          <a:noFill/>
        </p:spPr>
        <p:txBody>
          <a:bodyPr wrap="none" lIns="86996" tIns="43498" rIns="86996" bIns="43498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www.postersession.com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2pPr>
      <a:lvl3pPr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3pPr>
      <a:lvl4pPr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4pPr>
      <a:lvl5pPr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5pPr>
      <a:lvl6pPr marL="43498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6pPr>
      <a:lvl7pPr marL="86996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7pPr>
      <a:lvl8pPr marL="130494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8pPr>
      <a:lvl9pPr marL="173992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9pPr>
    </p:titleStyle>
    <p:bodyStyle>
      <a:lvl1pPr marL="1566231" indent="-1566231" algn="l" defTabSz="4176111" rtl="0" fontAlgn="base">
        <a:spcBef>
          <a:spcPct val="20000"/>
        </a:spcBef>
        <a:spcAft>
          <a:spcPct val="0"/>
        </a:spcAft>
        <a:buChar char="•"/>
        <a:defRPr sz="14700">
          <a:solidFill>
            <a:schemeClr val="tx1"/>
          </a:solidFill>
          <a:latin typeface="+mn-lt"/>
          <a:ea typeface="+mn-ea"/>
          <a:cs typeface="+mn-cs"/>
        </a:defRPr>
      </a:lvl1pPr>
      <a:lvl2pPr marL="3392240" indent="-1304940" algn="l" defTabSz="4176111" rtl="0" fontAlgn="base">
        <a:spcBef>
          <a:spcPct val="20000"/>
        </a:spcBef>
        <a:spcAft>
          <a:spcPct val="0"/>
        </a:spcAft>
        <a:buChar char="–"/>
        <a:defRPr sz="12700">
          <a:solidFill>
            <a:schemeClr val="tx1"/>
          </a:solidFill>
          <a:latin typeface="+mn-lt"/>
        </a:defRPr>
      </a:lvl2pPr>
      <a:lvl3pPr marL="5219761" indent="-1043651" algn="l" defTabSz="4176111" rtl="0" fontAlgn="base">
        <a:spcBef>
          <a:spcPct val="20000"/>
        </a:spcBef>
        <a:spcAft>
          <a:spcPct val="0"/>
        </a:spcAft>
        <a:buChar char="•"/>
        <a:defRPr sz="10900">
          <a:solidFill>
            <a:schemeClr val="tx1"/>
          </a:solidFill>
          <a:latin typeface="+mn-lt"/>
        </a:defRPr>
      </a:lvl3pPr>
      <a:lvl4pPr marL="7307061" indent="-1043651" algn="l" defTabSz="4176111" rtl="0" fontAlgn="base">
        <a:spcBef>
          <a:spcPct val="20000"/>
        </a:spcBef>
        <a:spcAft>
          <a:spcPct val="0"/>
        </a:spcAft>
        <a:buChar char="–"/>
        <a:defRPr sz="9100">
          <a:solidFill>
            <a:schemeClr val="tx1"/>
          </a:solidFill>
          <a:latin typeface="+mn-lt"/>
        </a:defRPr>
      </a:lvl4pPr>
      <a:lvl5pPr marL="9395872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5pPr>
      <a:lvl6pPr marL="9830852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6pPr>
      <a:lvl7pPr marL="10265832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7pPr>
      <a:lvl8pPr marL="10700813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8pPr>
      <a:lvl9pPr marL="11135793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98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996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494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992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490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88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4861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9841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18" Type="http://schemas.microsoft.com/office/2007/relationships/hdphoto" Target="../media/hdphoto5.wdp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image" Target="../media/image15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openxmlformats.org/officeDocument/2006/relationships/image" Target="../media/image9.jpg"/><Relationship Id="rId22" Type="http://schemas.openxmlformats.org/officeDocument/2006/relationships/image" Target="../media/image16.png"/><Relationship Id="rId2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064"/>
            </a:gs>
            <a:gs pos="50000">
              <a:schemeClr val="bg1"/>
            </a:gs>
            <a:gs pos="100000">
              <a:srgbClr val="00306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50"/>
          <p:cNvSpPr>
            <a:spLocks noChangeArrowheads="1"/>
          </p:cNvSpPr>
          <p:nvPr/>
        </p:nvSpPr>
        <p:spPr bwMode="auto">
          <a:xfrm>
            <a:off x="15466594" y="6378107"/>
            <a:ext cx="14531835" cy="35567007"/>
          </a:xfrm>
          <a:prstGeom prst="roundRect">
            <a:avLst>
              <a:gd name="adj" fmla="val 124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en-US" dirty="0"/>
          </a:p>
        </p:txBody>
      </p: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269921" y="6428953"/>
            <a:ext cx="14706547" cy="35632321"/>
          </a:xfrm>
          <a:prstGeom prst="roundRect">
            <a:avLst>
              <a:gd name="adj" fmla="val 189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   </a:t>
            </a:r>
          </a:p>
        </p:txBody>
      </p:sp>
      <p:sp>
        <p:nvSpPr>
          <p:cNvPr id="27" name="AutoShape 13"/>
          <p:cNvSpPr>
            <a:spLocks noChangeArrowheads="1"/>
          </p:cNvSpPr>
          <p:nvPr/>
        </p:nvSpPr>
        <p:spPr bwMode="auto">
          <a:xfrm>
            <a:off x="544326" y="349008"/>
            <a:ext cx="29268267" cy="4549563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4389438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08279" y="41981809"/>
            <a:ext cx="10093954" cy="698455"/>
          </a:xfrm>
          <a:prstGeom prst="rect">
            <a:avLst/>
          </a:prstGeom>
        </p:spPr>
      </p:pic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305649" y="6562931"/>
            <a:ext cx="14670817" cy="6461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 lIns="91267" tIns="45624" rIns="91267" bIns="45624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600" b="1" dirty="0">
                <a:solidFill>
                  <a:srgbClr val="F8F8F8"/>
                </a:solidFill>
              </a:rPr>
              <a:t>Abstract</a:t>
            </a:r>
          </a:p>
        </p:txBody>
      </p:sp>
      <p:sp>
        <p:nvSpPr>
          <p:cNvPr id="106" name="Text Box 479"/>
          <p:cNvSpPr txBox="1">
            <a:spLocks noChangeArrowheads="1"/>
          </p:cNvSpPr>
          <p:nvPr/>
        </p:nvSpPr>
        <p:spPr bwMode="auto">
          <a:xfrm>
            <a:off x="15431662" y="35922880"/>
            <a:ext cx="14566766" cy="6461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 lIns="91267" tIns="45624" rIns="91267" bIns="45624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600" b="1" dirty="0">
                <a:solidFill>
                  <a:srgbClr val="F8F8F8"/>
                </a:solidFill>
              </a:rPr>
              <a:t>Language(s) | Technology Stack</a:t>
            </a:r>
          </a:p>
        </p:txBody>
      </p:sp>
      <p:sp>
        <p:nvSpPr>
          <p:cNvPr id="108" name="Text Box 479"/>
          <p:cNvSpPr txBox="1">
            <a:spLocks noChangeArrowheads="1"/>
          </p:cNvSpPr>
          <p:nvPr/>
        </p:nvSpPr>
        <p:spPr bwMode="auto">
          <a:xfrm>
            <a:off x="15466593" y="18985761"/>
            <a:ext cx="14531835" cy="6461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 lIns="91267" tIns="45624" rIns="91267" bIns="45624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600" b="1" dirty="0">
                <a:solidFill>
                  <a:srgbClr val="F8F8F8"/>
                </a:solidFill>
              </a:rPr>
              <a:t>Architecture Diagram</a:t>
            </a: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2637620" y="549075"/>
            <a:ext cx="25081678" cy="269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43" tIns="45614" rIns="91243" bIns="45614">
            <a:spAutoFit/>
          </a:bodyPr>
          <a:lstStyle/>
          <a:p>
            <a:pPr algn="ctr"/>
            <a:r>
              <a:rPr lang="en-US" sz="11500" b="1" dirty="0">
                <a:solidFill>
                  <a:schemeClr val="accent4"/>
                </a:solidFill>
                <a:latin typeface="+mj-lt"/>
                <a:cs typeface="Times New Roman" pitchFamily="18" charset="0"/>
              </a:rPr>
              <a:t>CYBER HYGIENE TOOL</a:t>
            </a:r>
          </a:p>
          <a:p>
            <a:pPr algn="ctr"/>
            <a:r>
              <a:rPr lang="en-US" sz="5400" b="1" dirty="0">
                <a:solidFill>
                  <a:schemeClr val="accent4"/>
                </a:solidFill>
                <a:latin typeface="+mn-lt"/>
                <a:cs typeface="Times New Roman" panose="02020603050405020304" pitchFamily="18" charset="0"/>
              </a:rPr>
              <a:t>AADHAAR KOUL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9180F-550D-4005-8AC4-1DC42A8CA6A0}"/>
              </a:ext>
            </a:extLst>
          </p:cNvPr>
          <p:cNvSpPr txBox="1"/>
          <p:nvPr/>
        </p:nvSpPr>
        <p:spPr>
          <a:xfrm>
            <a:off x="19986171" y="42061274"/>
            <a:ext cx="9857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Code: - CSE_P15</a:t>
            </a:r>
          </a:p>
        </p:txBody>
      </p:sp>
      <p:sp>
        <p:nvSpPr>
          <p:cNvPr id="15" name="Text Box 437">
            <a:extLst>
              <a:ext uri="{FF2B5EF4-FFF2-40B4-BE49-F238E27FC236}">
                <a16:creationId xmlns:a16="http://schemas.microsoft.com/office/drawing/2014/main" id="{F94853FB-0C61-4487-B885-CFE02FEE7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8461" y="6529102"/>
            <a:ext cx="14531835" cy="6461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 lIns="91267" tIns="45624" rIns="91267" bIns="45624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3600" b="1" dirty="0">
                <a:solidFill>
                  <a:srgbClr val="F8F8F8"/>
                </a:solidFill>
              </a:rPr>
              <a:t>Data Processing Workflow</a:t>
            </a:r>
            <a:endParaRPr lang="en-IN" sz="3600" b="1" dirty="0">
              <a:solidFill>
                <a:srgbClr val="F8F8F8"/>
              </a:solidFill>
            </a:endParaRPr>
          </a:p>
        </p:txBody>
      </p:sp>
      <p:pic>
        <p:nvPicPr>
          <p:cNvPr id="18" name="Google Shape;112;p9" descr="C:\Users\Nycon\Desktop\miet_logo.png">
            <a:extLst>
              <a:ext uri="{FF2B5EF4-FFF2-40B4-BE49-F238E27FC236}">
                <a16:creationId xmlns:a16="http://schemas.microsoft.com/office/drawing/2014/main" id="{8E908FE6-79D2-429B-81C5-D3F2757E0C2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770" y="3300330"/>
            <a:ext cx="3684789" cy="138245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Box 388">
            <a:extLst>
              <a:ext uri="{FF2B5EF4-FFF2-40B4-BE49-F238E27FC236}">
                <a16:creationId xmlns:a16="http://schemas.microsoft.com/office/drawing/2014/main" id="{85D2CFDF-8DA5-4E79-9C29-D3EDBDCF6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99" y="15317641"/>
            <a:ext cx="14745501" cy="6461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 lIns="91267" tIns="45624" rIns="91267" bIns="45624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600" b="1" dirty="0">
                <a:solidFill>
                  <a:srgbClr val="F8F8F8"/>
                </a:solidFill>
              </a:rPr>
              <a:t>Innovation &amp; Impact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60EC14-BFD6-4F96-92D4-7DD119ECC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7496" y="3201901"/>
            <a:ext cx="3095625" cy="1504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E10472-3149-4EBE-A65F-296C3315A5E0}"/>
              </a:ext>
            </a:extLst>
          </p:cNvPr>
          <p:cNvSpPr txBox="1"/>
          <p:nvPr/>
        </p:nvSpPr>
        <p:spPr>
          <a:xfrm>
            <a:off x="468126" y="7272984"/>
            <a:ext cx="14373998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</a:p>
          <a:p>
            <a:pPr algn="just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 address the problem of the lack of cyber hygiene awareness among Indian internet users and the increasing risks associated with online activities, we have developed a comprehensive solution called KAVACH. KAVACH is an AI-based advisory tool that provides users with a one-stop solution to safeguard their online activities. It keeps track of all online activities and provides real-time alerts and suggestions to users, enabling them to make informed decisions about their online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behavior.KAVACH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uses federated learning models to improve its algorithms continuously. By utilizing deep neural networks, it identifies complex types of attacks and classifies them for the users, ensuring a safer online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experience.Moreover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to ensure users' privacy and security, KAVACH uses a sandboxing agent that tests the product before deploying it onto users'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devices.KAVACH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is designed to meet the needs of users of all skill levels, making it easy for anyone to use it.  With KAVACH, we believe we can make a significant impact in promoting cyber hygiene awareness among Indian internet users and keep them safe online.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83B9B-477A-4CBD-B428-5622A1D17B45}"/>
              </a:ext>
            </a:extLst>
          </p:cNvPr>
          <p:cNvSpPr txBox="1"/>
          <p:nvPr/>
        </p:nvSpPr>
        <p:spPr>
          <a:xfrm>
            <a:off x="356637" y="15908940"/>
            <a:ext cx="733658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00" b="1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INNOVATION:</a:t>
            </a:r>
          </a:p>
          <a:p>
            <a:pPr algn="l"/>
            <a:r>
              <a:rPr lang="en-US" sz="19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* AI based agent deeply classifies the web </a:t>
            </a:r>
            <a:r>
              <a:rPr lang="en-US" sz="1900" dirty="0" err="1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urls</a:t>
            </a:r>
            <a:r>
              <a:rPr lang="en-US" sz="19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 and classifies them for further processing. </a:t>
            </a:r>
          </a:p>
          <a:p>
            <a:pPr algn="l"/>
            <a:r>
              <a:rPr lang="en-US" sz="19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* An advisory/recommendation system for the genuine web portal / sources for downloading commonly-used software/content. </a:t>
            </a:r>
          </a:p>
          <a:p>
            <a:pPr algn="l"/>
            <a:r>
              <a:rPr lang="en-US" sz="19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* Sandboxed Environment to check for malformed or malicious data </a:t>
            </a:r>
            <a:r>
              <a:rPr lang="en-US" sz="1900" dirty="0" err="1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propogation</a:t>
            </a:r>
            <a:r>
              <a:rPr lang="en-US" sz="19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US" sz="19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* A global Artificial intelligent Federated Learning based model that updates each and every product distribution with an attack incident. </a:t>
            </a:r>
          </a:p>
          <a:p>
            <a:pPr algn="l"/>
            <a:r>
              <a:rPr lang="en-US" sz="19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* A Black list and a while list is maintained globally in order to safeguard every other user from any type of attack.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59333A-3950-4D12-86E5-08132E272097}"/>
              </a:ext>
            </a:extLst>
          </p:cNvPr>
          <p:cNvSpPr txBox="1"/>
          <p:nvPr/>
        </p:nvSpPr>
        <p:spPr>
          <a:xfrm>
            <a:off x="15850186" y="36492766"/>
            <a:ext cx="13732935" cy="610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LANGUAGES: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PYTHON , JAVASCRIPT , JQUERY , HTML , CSS </a:t>
            </a:r>
          </a:p>
          <a:p>
            <a:pPr algn="l">
              <a:lnSpc>
                <a:spcPct val="150000"/>
              </a:lnSpc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STACK: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WEB DEVELOPMENT ,  CLOUD COMPUTING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CYBER SECURITY</a:t>
            </a:r>
          </a:p>
          <a:p>
            <a:pPr algn="l">
              <a:lnSpc>
                <a:spcPct val="150000"/>
              </a:lnSpc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API(S):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Urllib.parse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4E523-9D02-431F-B421-03F6FE06D3BB}"/>
              </a:ext>
            </a:extLst>
          </p:cNvPr>
          <p:cNvSpPr txBox="1"/>
          <p:nvPr/>
        </p:nvSpPr>
        <p:spPr>
          <a:xfrm>
            <a:off x="12223186" y="3184554"/>
            <a:ext cx="58288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4"/>
                </a:solidFill>
              </a:rPr>
              <a:t>EMAIL</a:t>
            </a:r>
            <a:r>
              <a:rPr lang="en-IN" sz="2800" dirty="0">
                <a:solidFill>
                  <a:schemeClr val="accent4"/>
                </a:solidFill>
              </a:rPr>
              <a:t>:	2020a1r040@mietjammu.in</a:t>
            </a:r>
          </a:p>
          <a:p>
            <a:r>
              <a:rPr lang="en-IN" sz="2800" b="1" dirty="0">
                <a:solidFill>
                  <a:schemeClr val="accent4"/>
                </a:solidFill>
              </a:rPr>
              <a:t>PHONE</a:t>
            </a:r>
            <a:r>
              <a:rPr lang="en-IN" sz="2800" dirty="0">
                <a:solidFill>
                  <a:schemeClr val="accent4"/>
                </a:solidFill>
              </a:rPr>
              <a:t>: +91 6005846156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176861-BC93-4C37-9680-3FCABB193207}"/>
              </a:ext>
            </a:extLst>
          </p:cNvPr>
          <p:cNvSpPr/>
          <p:nvPr/>
        </p:nvSpPr>
        <p:spPr bwMode="auto">
          <a:xfrm>
            <a:off x="18492052" y="20253667"/>
            <a:ext cx="6492240" cy="856721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3200" dirty="0">
                <a:solidFill>
                  <a:schemeClr val="bg1"/>
                </a:solidFill>
              </a:rPr>
              <a:t>CAMERA LENS</a:t>
            </a:r>
            <a:endParaRPr kumimoji="0" lang="en-IN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533DB7F-B8BC-4A93-B8A6-875ACEE50B7F}"/>
              </a:ext>
            </a:extLst>
          </p:cNvPr>
          <p:cNvSpPr/>
          <p:nvPr/>
        </p:nvSpPr>
        <p:spPr bwMode="auto">
          <a:xfrm>
            <a:off x="18492052" y="22749576"/>
            <a:ext cx="6492240" cy="856721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389438"/>
            <a:r>
              <a:rPr lang="en-IN" sz="3200" dirty="0">
                <a:solidFill>
                  <a:schemeClr val="bg1"/>
                </a:solidFill>
              </a:rPr>
              <a:t>LAN CABLES</a:t>
            </a:r>
            <a:endParaRPr kumimoji="0" lang="en-IN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38E60AC-8B06-4E02-B67E-8CEB1259F16F}"/>
              </a:ext>
            </a:extLst>
          </p:cNvPr>
          <p:cNvSpPr/>
          <p:nvPr/>
        </p:nvSpPr>
        <p:spPr bwMode="auto">
          <a:xfrm>
            <a:off x="18492052" y="25304383"/>
            <a:ext cx="6492240" cy="856721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SYSTEM / TERMINAL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3A2AB96-1254-4B66-B1D7-9D227613DFE4}"/>
              </a:ext>
            </a:extLst>
          </p:cNvPr>
          <p:cNvSpPr/>
          <p:nvPr/>
        </p:nvSpPr>
        <p:spPr bwMode="auto">
          <a:xfrm>
            <a:off x="18492052" y="27927292"/>
            <a:ext cx="6492240" cy="856721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PROCESSOR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EE0661B-D3E2-4822-8386-502CAB00A8F1}"/>
              </a:ext>
            </a:extLst>
          </p:cNvPr>
          <p:cNvSpPr/>
          <p:nvPr/>
        </p:nvSpPr>
        <p:spPr bwMode="auto">
          <a:xfrm>
            <a:off x="18492052" y="30753401"/>
            <a:ext cx="6492240" cy="856721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DISPLAY SCREEN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4E0B1E-493F-4237-ADF6-1E4260A5404D}"/>
              </a:ext>
            </a:extLst>
          </p:cNvPr>
          <p:cNvCxnSpPr>
            <a:stCxn id="10" idx="2"/>
            <a:endCxn id="29" idx="0"/>
          </p:cNvCxnSpPr>
          <p:nvPr/>
        </p:nvCxnSpPr>
        <p:spPr bwMode="auto">
          <a:xfrm>
            <a:off x="21738172" y="21110388"/>
            <a:ext cx="0" cy="1639188"/>
          </a:xfrm>
          <a:prstGeom prst="straightConnector1">
            <a:avLst/>
          </a:prstGeom>
          <a:solidFill>
            <a:schemeClr val="bg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BDD292B-A8D1-4BF6-A98F-2C4948D2801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 bwMode="auto">
          <a:xfrm>
            <a:off x="21738172" y="23606297"/>
            <a:ext cx="0" cy="1698086"/>
          </a:xfrm>
          <a:prstGeom prst="straightConnector1">
            <a:avLst/>
          </a:prstGeom>
          <a:solidFill>
            <a:schemeClr val="bg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F34900-0D4D-442B-836F-C4FCBEF55AE4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 bwMode="auto">
          <a:xfrm>
            <a:off x="21738172" y="26161104"/>
            <a:ext cx="0" cy="1766188"/>
          </a:xfrm>
          <a:prstGeom prst="straightConnector1">
            <a:avLst/>
          </a:prstGeom>
          <a:solidFill>
            <a:schemeClr val="bg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3B493E-F002-4282-8E06-3161EE140B65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 bwMode="auto">
          <a:xfrm>
            <a:off x="21738172" y="28784013"/>
            <a:ext cx="0" cy="1969388"/>
          </a:xfrm>
          <a:prstGeom prst="straightConnector1">
            <a:avLst/>
          </a:prstGeom>
          <a:solidFill>
            <a:schemeClr val="bg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B6D17CB3-D93A-4AE5-BD00-45A03C9E89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8000"/>
                    </a14:imgEffect>
                    <a14:imgEffect>
                      <a14:brightnessContrast bright="28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0585" y="24785824"/>
            <a:ext cx="2576848" cy="1868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333399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224B6C3-053A-45B4-8A11-CC0A51131F46}"/>
              </a:ext>
            </a:extLst>
          </p:cNvPr>
          <p:cNvSpPr/>
          <p:nvPr/>
        </p:nvSpPr>
        <p:spPr bwMode="auto">
          <a:xfrm>
            <a:off x="5839233" y="29971297"/>
            <a:ext cx="4513232" cy="855074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C48E8C7-A765-4B0B-9ABB-74F75F674B38}"/>
              </a:ext>
            </a:extLst>
          </p:cNvPr>
          <p:cNvSpPr/>
          <p:nvPr/>
        </p:nvSpPr>
        <p:spPr bwMode="auto">
          <a:xfrm>
            <a:off x="5824406" y="31501259"/>
            <a:ext cx="4502624" cy="808902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3200" dirty="0">
                <a:solidFill>
                  <a:schemeClr val="bg1"/>
                </a:solidFill>
              </a:rPr>
              <a:t>BROWSER</a:t>
            </a:r>
            <a:endParaRPr kumimoji="0" lang="en-IN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98211C9-D882-42A3-BFBF-2379E7E051F4}"/>
              </a:ext>
            </a:extLst>
          </p:cNvPr>
          <p:cNvSpPr/>
          <p:nvPr/>
        </p:nvSpPr>
        <p:spPr bwMode="auto">
          <a:xfrm>
            <a:off x="2271940" y="34168771"/>
            <a:ext cx="4570112" cy="896867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3200" dirty="0">
                <a:solidFill>
                  <a:schemeClr val="bg1"/>
                </a:solidFill>
              </a:rPr>
              <a:t>URL PARSING</a:t>
            </a:r>
            <a:endParaRPr kumimoji="0" lang="en-IN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B05B62C-262F-4E15-ABCA-5DBA525EED30}"/>
              </a:ext>
            </a:extLst>
          </p:cNvPr>
          <p:cNvSpPr/>
          <p:nvPr/>
        </p:nvSpPr>
        <p:spPr bwMode="auto">
          <a:xfrm>
            <a:off x="426616" y="35510027"/>
            <a:ext cx="2675457" cy="774382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3200" dirty="0">
                <a:solidFill>
                  <a:schemeClr val="bg1"/>
                </a:solidFill>
              </a:rPr>
              <a:t>GLOBAL AI</a:t>
            </a:r>
            <a:endParaRPr kumimoji="0" lang="en-IN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74FECF4-DCE6-40F2-A68A-71E1B8D166CA}"/>
              </a:ext>
            </a:extLst>
          </p:cNvPr>
          <p:cNvSpPr/>
          <p:nvPr/>
        </p:nvSpPr>
        <p:spPr bwMode="auto">
          <a:xfrm>
            <a:off x="5403813" y="35513992"/>
            <a:ext cx="4502624" cy="683031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LOCAL AI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120B3EA-67C0-4515-A4AE-A284412038A2}"/>
              </a:ext>
            </a:extLst>
          </p:cNvPr>
          <p:cNvSpPr/>
          <p:nvPr/>
        </p:nvSpPr>
        <p:spPr bwMode="auto">
          <a:xfrm>
            <a:off x="4579041" y="36827574"/>
            <a:ext cx="6187646" cy="778996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BLACKLIST FILTERING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183ED05-9F31-4762-9171-E40D43E288DA}"/>
              </a:ext>
            </a:extLst>
          </p:cNvPr>
          <p:cNvSpPr/>
          <p:nvPr/>
        </p:nvSpPr>
        <p:spPr bwMode="auto">
          <a:xfrm>
            <a:off x="459081" y="36911914"/>
            <a:ext cx="3609471" cy="926614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MODEL TRAINING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38D2673F-7910-471D-A1C9-4FB3E1C9FB46}"/>
              </a:ext>
            </a:extLst>
          </p:cNvPr>
          <p:cNvSpPr/>
          <p:nvPr/>
        </p:nvSpPr>
        <p:spPr bwMode="auto">
          <a:xfrm>
            <a:off x="4599402" y="38124468"/>
            <a:ext cx="6187646" cy="659837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SANDBOXING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3BD6BEB-AE36-4F64-B20A-54A18EE9FA80}"/>
              </a:ext>
            </a:extLst>
          </p:cNvPr>
          <p:cNvSpPr/>
          <p:nvPr/>
        </p:nvSpPr>
        <p:spPr bwMode="auto">
          <a:xfrm>
            <a:off x="10998289" y="40324197"/>
            <a:ext cx="2336792" cy="1219881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USER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D87EDE4-635C-4456-929E-65C478A96471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 bwMode="auto">
          <a:xfrm flipH="1">
            <a:off x="8075718" y="30826371"/>
            <a:ext cx="20131" cy="674888"/>
          </a:xfrm>
          <a:prstGeom prst="straightConnector1">
            <a:avLst/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5AA24533-5F05-4B64-9243-A5B23DA2E7FB}"/>
              </a:ext>
            </a:extLst>
          </p:cNvPr>
          <p:cNvCxnSpPr>
            <a:cxnSpLocks/>
            <a:stCxn id="72" idx="3"/>
            <a:endCxn id="75" idx="0"/>
          </p:cNvCxnSpPr>
          <p:nvPr/>
        </p:nvCxnSpPr>
        <p:spPr bwMode="auto">
          <a:xfrm>
            <a:off x="6842052" y="34617205"/>
            <a:ext cx="813073" cy="896787"/>
          </a:xfrm>
          <a:prstGeom prst="bentConnector2">
            <a:avLst/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BCB149D4-AFCA-4BCC-A82B-F114F3392856}"/>
              </a:ext>
            </a:extLst>
          </p:cNvPr>
          <p:cNvCxnSpPr>
            <a:cxnSpLocks/>
            <a:stCxn id="72" idx="1"/>
            <a:endCxn id="73" idx="0"/>
          </p:cNvCxnSpPr>
          <p:nvPr/>
        </p:nvCxnSpPr>
        <p:spPr bwMode="auto">
          <a:xfrm rot="10800000" flipV="1">
            <a:off x="1764346" y="34617205"/>
            <a:ext cx="507595" cy="892822"/>
          </a:xfrm>
          <a:prstGeom prst="bentConnector2">
            <a:avLst/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93AE8E1-9A6A-46F8-BB85-63920EEA8E53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 bwMode="auto">
          <a:xfrm>
            <a:off x="7655125" y="36197023"/>
            <a:ext cx="17739" cy="630551"/>
          </a:xfrm>
          <a:prstGeom prst="straightConnector1">
            <a:avLst/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C30467B-E9AB-4DED-8C7E-7508947895AA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 bwMode="auto">
          <a:xfrm>
            <a:off x="1764345" y="36284409"/>
            <a:ext cx="499472" cy="627505"/>
          </a:xfrm>
          <a:prstGeom prst="straightConnector1">
            <a:avLst/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428F43DB-F695-4785-97DF-BB09A23E36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80000"/>
                    </a14:imgEffect>
                    <a14:imgEffect>
                      <a14:brightnessContrast bright="8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464" y="32055491"/>
            <a:ext cx="2979148" cy="34507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9876F286-2693-4FDC-9E39-6050A15EFD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80000"/>
                    </a14:imgEffect>
                    <a14:imgEffect>
                      <a14:brightnessContrast bright="8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597" y="32051727"/>
            <a:ext cx="2979148" cy="3448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A974ACA-A100-4989-A0C5-49BC96156B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80000"/>
                    </a14:imgEffect>
                    <a14:imgEffect>
                      <a14:brightnessContrast bright="8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465" y="32048703"/>
            <a:ext cx="3003085" cy="3454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0AC912D6-426C-408F-9AC4-26B6D1A922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6878" y="7590879"/>
            <a:ext cx="5290109" cy="2901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ECAEE10-DE23-42F0-A7F5-BBC69D4C29FC}"/>
              </a:ext>
            </a:extLst>
          </p:cNvPr>
          <p:cNvSpPr/>
          <p:nvPr/>
        </p:nvSpPr>
        <p:spPr bwMode="auto">
          <a:xfrm>
            <a:off x="15974830" y="7848099"/>
            <a:ext cx="4502707" cy="839096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REQUESTED URL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7C0CC0-C4D4-4D9E-AD45-93D04539D4D9}"/>
              </a:ext>
            </a:extLst>
          </p:cNvPr>
          <p:cNvSpPr/>
          <p:nvPr/>
        </p:nvSpPr>
        <p:spPr bwMode="auto">
          <a:xfrm>
            <a:off x="15989215" y="9419888"/>
            <a:ext cx="4502707" cy="939620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3200" dirty="0">
                <a:solidFill>
                  <a:schemeClr val="bg1"/>
                </a:solidFill>
              </a:rPr>
              <a:t>URL PARSER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673CBD4F-7A54-40EA-BB40-38C59BEB37F6}"/>
              </a:ext>
            </a:extLst>
          </p:cNvPr>
          <p:cNvSpPr/>
          <p:nvPr/>
        </p:nvSpPr>
        <p:spPr bwMode="auto">
          <a:xfrm>
            <a:off x="15949836" y="11056756"/>
            <a:ext cx="4825305" cy="657872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3200" dirty="0">
                <a:solidFill>
                  <a:schemeClr val="bg1"/>
                </a:solidFill>
              </a:rPr>
              <a:t>DATA CLASSIFICATION</a:t>
            </a:r>
            <a:endParaRPr kumimoji="0" lang="en-IN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1EADF6A-5056-4C4F-A43B-60F42051C697}"/>
              </a:ext>
            </a:extLst>
          </p:cNvPr>
          <p:cNvGrpSpPr/>
          <p:nvPr/>
        </p:nvGrpSpPr>
        <p:grpSpPr>
          <a:xfrm>
            <a:off x="22514560" y="13525114"/>
            <a:ext cx="5371234" cy="3389888"/>
            <a:chOff x="17319308" y="12363552"/>
            <a:chExt cx="8350328" cy="4539169"/>
          </a:xfrm>
        </p:grpSpPr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271580CA-356D-4E99-AF2A-70915433D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5464" y="12363860"/>
              <a:ext cx="8252211" cy="452540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F627AE18-6AB8-41F4-9213-E560CFB3E7CC}"/>
                </a:ext>
              </a:extLst>
            </p:cNvPr>
            <p:cNvSpPr/>
            <p:nvPr/>
          </p:nvSpPr>
          <p:spPr bwMode="auto">
            <a:xfrm>
              <a:off x="23554767" y="15015453"/>
              <a:ext cx="1868999" cy="1784315"/>
            </a:xfrm>
            <a:prstGeom prst="roundRect">
              <a:avLst/>
            </a:prstGeom>
            <a:noFill/>
            <a:ln w="38100" cap="flat" cmpd="sng" algn="ctr">
              <a:solidFill>
                <a:srgbClr val="A7C4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8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EF9CF78D-215B-4FC4-BCD6-D907EECA88B0}"/>
                </a:ext>
              </a:extLst>
            </p:cNvPr>
            <p:cNvSpPr/>
            <p:nvPr/>
          </p:nvSpPr>
          <p:spPr bwMode="auto">
            <a:xfrm>
              <a:off x="18564396" y="15616771"/>
              <a:ext cx="1421775" cy="1224023"/>
            </a:xfrm>
            <a:prstGeom prst="round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8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322C2AF1-6F47-4003-A142-D49BB72CEFD7}"/>
                </a:ext>
              </a:extLst>
            </p:cNvPr>
            <p:cNvSpPr/>
            <p:nvPr/>
          </p:nvSpPr>
          <p:spPr bwMode="auto">
            <a:xfrm>
              <a:off x="17345464" y="13918685"/>
              <a:ext cx="1421775" cy="1224023"/>
            </a:xfrm>
            <a:prstGeom prst="round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8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B94CC870-290A-45A7-96E4-6B66EF10366B}"/>
                </a:ext>
              </a:extLst>
            </p:cNvPr>
            <p:cNvSpPr/>
            <p:nvPr/>
          </p:nvSpPr>
          <p:spPr bwMode="auto">
            <a:xfrm>
              <a:off x="17572599" y="13430777"/>
              <a:ext cx="1421775" cy="1224023"/>
            </a:xfrm>
            <a:prstGeom prst="roundRect">
              <a:avLst/>
            </a:prstGeom>
            <a:noFill/>
            <a:ln w="38100" cap="flat" cmpd="sng" algn="ctr">
              <a:solidFill>
                <a:srgbClr val="A7C4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8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C0B2955-7535-4009-8A9C-7B0A1D97586C}"/>
                </a:ext>
              </a:extLst>
            </p:cNvPr>
            <p:cNvSpPr/>
            <p:nvPr/>
          </p:nvSpPr>
          <p:spPr bwMode="auto">
            <a:xfrm>
              <a:off x="23665275" y="13808025"/>
              <a:ext cx="905826" cy="822138"/>
            </a:xfrm>
            <a:prstGeom prst="roundRect">
              <a:avLst/>
            </a:prstGeom>
            <a:noFill/>
            <a:ln w="38100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8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AD9BAB94-DA7E-4EA1-8BB8-5D22C4CE78CB}"/>
                </a:ext>
              </a:extLst>
            </p:cNvPr>
            <p:cNvSpPr/>
            <p:nvPr/>
          </p:nvSpPr>
          <p:spPr bwMode="auto">
            <a:xfrm>
              <a:off x="24483681" y="13838261"/>
              <a:ext cx="1069008" cy="1079337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8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2E04815B-9915-40E1-A492-4D57E47D60D1}"/>
                </a:ext>
              </a:extLst>
            </p:cNvPr>
            <p:cNvSpPr/>
            <p:nvPr/>
          </p:nvSpPr>
          <p:spPr bwMode="auto">
            <a:xfrm>
              <a:off x="20497801" y="13503081"/>
              <a:ext cx="905826" cy="822138"/>
            </a:xfrm>
            <a:prstGeom prst="roundRect">
              <a:avLst/>
            </a:prstGeom>
            <a:noFill/>
            <a:ln w="38100" cap="flat" cmpd="sng" algn="ctr">
              <a:solidFill>
                <a:srgbClr val="698E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8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F38DD39B-B09D-48AC-A831-27C333BFC4C3}"/>
                </a:ext>
              </a:extLst>
            </p:cNvPr>
            <p:cNvSpPr/>
            <p:nvPr/>
          </p:nvSpPr>
          <p:spPr bwMode="auto">
            <a:xfrm>
              <a:off x="22287595" y="13540001"/>
              <a:ext cx="1482766" cy="1413271"/>
            </a:xfrm>
            <a:prstGeom prst="roundRect">
              <a:avLst/>
            </a:prstGeom>
            <a:noFill/>
            <a:ln w="38100" cap="flat" cmpd="sng" algn="ctr">
              <a:solidFill>
                <a:srgbClr val="698E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8600" b="0" i="0" u="none" strike="noStrike" cap="none" normalizeH="0" baseline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5D67EE28-EEBC-4B4D-8E8D-ED12A7A225BE}"/>
                </a:ext>
              </a:extLst>
            </p:cNvPr>
            <p:cNvSpPr/>
            <p:nvPr/>
          </p:nvSpPr>
          <p:spPr bwMode="auto">
            <a:xfrm>
              <a:off x="20754207" y="14787757"/>
              <a:ext cx="2316208" cy="1965060"/>
            </a:xfrm>
            <a:prstGeom prst="round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8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A4DE558A-0539-4358-8A2F-DA5BE6EDED8F}"/>
                </a:ext>
              </a:extLst>
            </p:cNvPr>
            <p:cNvSpPr/>
            <p:nvPr/>
          </p:nvSpPr>
          <p:spPr bwMode="auto">
            <a:xfrm>
              <a:off x="19296403" y="13523369"/>
              <a:ext cx="1482766" cy="1413271"/>
            </a:xfrm>
            <a:prstGeom prst="roundRect">
              <a:avLst/>
            </a:prstGeom>
            <a:noFill/>
            <a:ln w="38100" cap="flat" cmpd="sng" algn="ctr">
              <a:solidFill>
                <a:srgbClr val="A7C4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8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9AA8171-9ADA-4B85-8F5F-51F0D31666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92843" y="12363552"/>
              <a:ext cx="87077" cy="452571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0B8B432-3B29-4443-9461-A6F2F17B7B20}"/>
                </a:ext>
              </a:extLst>
            </p:cNvPr>
            <p:cNvCxnSpPr/>
            <p:nvPr/>
          </p:nvCxnSpPr>
          <p:spPr bwMode="auto">
            <a:xfrm>
              <a:off x="22779139" y="12377314"/>
              <a:ext cx="79628" cy="452540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DD533FD-A4A2-4B18-9BF6-1B2080D3AB1A}"/>
                </a:ext>
              </a:extLst>
            </p:cNvPr>
            <p:cNvCxnSpPr/>
            <p:nvPr/>
          </p:nvCxnSpPr>
          <p:spPr bwMode="auto">
            <a:xfrm>
              <a:off x="17319308" y="13914150"/>
              <a:ext cx="8324172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2F00DF8-CF95-46CC-8A17-53D70905E735}"/>
                </a:ext>
              </a:extLst>
            </p:cNvPr>
            <p:cNvCxnSpPr/>
            <p:nvPr/>
          </p:nvCxnSpPr>
          <p:spPr bwMode="auto">
            <a:xfrm>
              <a:off x="17345464" y="15335938"/>
              <a:ext cx="8324172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C48EDB8-F4D3-4A02-AA98-79F8FD2AA655}"/>
              </a:ext>
            </a:extLst>
          </p:cNvPr>
          <p:cNvCxnSpPr>
            <a:cxnSpLocks/>
            <a:stCxn id="155" idx="2"/>
          </p:cNvCxnSpPr>
          <p:nvPr/>
        </p:nvCxnSpPr>
        <p:spPr bwMode="auto">
          <a:xfrm flipH="1">
            <a:off x="18210089" y="8687195"/>
            <a:ext cx="16095" cy="732693"/>
          </a:xfrm>
          <a:prstGeom prst="straightConnector1">
            <a:avLst/>
          </a:prstGeom>
          <a:solidFill>
            <a:schemeClr val="bg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83CD06BB-C362-4F11-9C54-17D572E11F87}"/>
              </a:ext>
            </a:extLst>
          </p:cNvPr>
          <p:cNvCxnSpPr>
            <a:cxnSpLocks/>
            <a:stCxn id="156" idx="2"/>
          </p:cNvCxnSpPr>
          <p:nvPr/>
        </p:nvCxnSpPr>
        <p:spPr bwMode="auto">
          <a:xfrm>
            <a:off x="18240569" y="10359508"/>
            <a:ext cx="0" cy="763649"/>
          </a:xfrm>
          <a:prstGeom prst="straightConnector1">
            <a:avLst/>
          </a:prstGeom>
          <a:solidFill>
            <a:schemeClr val="bg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599467B-2BAC-433C-9902-0F65BC9D9888}"/>
              </a:ext>
            </a:extLst>
          </p:cNvPr>
          <p:cNvSpPr/>
          <p:nvPr/>
        </p:nvSpPr>
        <p:spPr>
          <a:xfrm>
            <a:off x="21112394" y="12231588"/>
            <a:ext cx="384804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 feature map is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divided into cells with anchor boxes.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FAC5F698-0EFD-4513-9DC1-C49954CD786B}"/>
              </a:ext>
            </a:extLst>
          </p:cNvPr>
          <p:cNvSpPr/>
          <p:nvPr/>
        </p:nvSpPr>
        <p:spPr>
          <a:xfrm>
            <a:off x="-331631" y="20203822"/>
            <a:ext cx="469531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0"/>
                <a:solidFill>
                  <a:srgbClr val="3333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 end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34220D03-AB30-4C12-9BA5-8507B60CBE56}"/>
              </a:ext>
            </a:extLst>
          </p:cNvPr>
          <p:cNvSpPr/>
          <p:nvPr/>
        </p:nvSpPr>
        <p:spPr bwMode="auto">
          <a:xfrm>
            <a:off x="25992985" y="19788001"/>
            <a:ext cx="2096009" cy="2020406"/>
          </a:xfrm>
          <a:prstGeom prst="ellipse">
            <a:avLst/>
          </a:prstGeom>
          <a:solidFill>
            <a:srgbClr val="FFC000"/>
          </a:solidFill>
          <a:ln w="76200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8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ECC508-3092-4504-B1C1-C269AE95508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36842" r="77576" b="50401"/>
          <a:stretch/>
        </p:blipFill>
        <p:spPr>
          <a:xfrm>
            <a:off x="25951887" y="20083824"/>
            <a:ext cx="2099117" cy="1693923"/>
          </a:xfrm>
          <a:prstGeom prst="rect">
            <a:avLst/>
          </a:prstGeom>
        </p:spPr>
      </p:pic>
      <p:sp>
        <p:nvSpPr>
          <p:cNvPr id="263" name="Oval 262">
            <a:extLst>
              <a:ext uri="{FF2B5EF4-FFF2-40B4-BE49-F238E27FC236}">
                <a16:creationId xmlns:a16="http://schemas.microsoft.com/office/drawing/2014/main" id="{3D593170-A805-4E9B-9AF9-0E9236A705CE}"/>
              </a:ext>
            </a:extLst>
          </p:cNvPr>
          <p:cNvSpPr/>
          <p:nvPr/>
        </p:nvSpPr>
        <p:spPr bwMode="auto">
          <a:xfrm>
            <a:off x="26062835" y="22201001"/>
            <a:ext cx="2096009" cy="2020406"/>
          </a:xfrm>
          <a:prstGeom prst="ellipse">
            <a:avLst/>
          </a:prstGeom>
          <a:solidFill>
            <a:srgbClr val="FFC000"/>
          </a:solidFill>
          <a:ln w="76200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8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99BE9B8-751C-40C0-9045-4730CAAF516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3" t="239" r="46467" b="81844"/>
          <a:stretch/>
        </p:blipFill>
        <p:spPr>
          <a:xfrm>
            <a:off x="26125499" y="22208028"/>
            <a:ext cx="1921780" cy="2132134"/>
          </a:xfrm>
          <a:prstGeom prst="rect">
            <a:avLst/>
          </a:prstGeom>
        </p:spPr>
      </p:pic>
      <p:sp>
        <p:nvSpPr>
          <p:cNvPr id="264" name="Oval 263">
            <a:extLst>
              <a:ext uri="{FF2B5EF4-FFF2-40B4-BE49-F238E27FC236}">
                <a16:creationId xmlns:a16="http://schemas.microsoft.com/office/drawing/2014/main" id="{0B2F9C41-AD1A-47D6-BC9E-2611923B6236}"/>
              </a:ext>
            </a:extLst>
          </p:cNvPr>
          <p:cNvSpPr/>
          <p:nvPr/>
        </p:nvSpPr>
        <p:spPr bwMode="auto">
          <a:xfrm>
            <a:off x="26094585" y="27281001"/>
            <a:ext cx="2096009" cy="2020406"/>
          </a:xfrm>
          <a:prstGeom prst="ellipse">
            <a:avLst/>
          </a:prstGeom>
          <a:solidFill>
            <a:srgbClr val="FFC000"/>
          </a:solidFill>
          <a:ln w="76200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8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0C2697B1-D7E2-4AB4-8EEE-557C599702C1}"/>
              </a:ext>
            </a:extLst>
          </p:cNvPr>
          <p:cNvCxnSpPr>
            <a:cxnSpLocks/>
            <a:stCxn id="77" idx="2"/>
            <a:endCxn id="79" idx="0"/>
          </p:cNvCxnSpPr>
          <p:nvPr/>
        </p:nvCxnSpPr>
        <p:spPr bwMode="auto">
          <a:xfrm>
            <a:off x="7672864" y="37606570"/>
            <a:ext cx="20361" cy="517898"/>
          </a:xfrm>
          <a:prstGeom prst="straightConnector1">
            <a:avLst/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E77D27DB-3F3B-429F-8A08-F3891E6ADF2A}"/>
              </a:ext>
            </a:extLst>
          </p:cNvPr>
          <p:cNvCxnSpPr>
            <a:cxnSpLocks/>
          </p:cNvCxnSpPr>
          <p:nvPr/>
        </p:nvCxnSpPr>
        <p:spPr bwMode="auto">
          <a:xfrm>
            <a:off x="18225329" y="11714628"/>
            <a:ext cx="3366" cy="852511"/>
          </a:xfrm>
          <a:prstGeom prst="straightConnector1">
            <a:avLst/>
          </a:prstGeom>
          <a:solidFill>
            <a:schemeClr val="bg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4" name="Rectangle 303">
            <a:extLst>
              <a:ext uri="{FF2B5EF4-FFF2-40B4-BE49-F238E27FC236}">
                <a16:creationId xmlns:a16="http://schemas.microsoft.com/office/drawing/2014/main" id="{4B533353-65A0-427C-A580-87EA2C7346A2}"/>
              </a:ext>
            </a:extLst>
          </p:cNvPr>
          <p:cNvSpPr/>
          <p:nvPr/>
        </p:nvSpPr>
        <p:spPr>
          <a:xfrm>
            <a:off x="24871595" y="12206189"/>
            <a:ext cx="444000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 anchor box predicts offsets, additional fields, and class probabilities.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FBB81B-BF9C-4F13-B276-5C9EFF43A5A8}"/>
              </a:ext>
            </a:extLst>
          </p:cNvPr>
          <p:cNvGrpSpPr/>
          <p:nvPr/>
        </p:nvGrpSpPr>
        <p:grpSpPr>
          <a:xfrm>
            <a:off x="265899" y="19544370"/>
            <a:ext cx="14710568" cy="10299872"/>
            <a:chOff x="265899" y="19493570"/>
            <a:chExt cx="14710568" cy="10299872"/>
          </a:xfrm>
        </p:grpSpPr>
        <p:sp>
          <p:nvSpPr>
            <p:cNvPr id="44" name="Text Box 388"/>
            <p:cNvSpPr txBox="1">
              <a:spLocks noChangeArrowheads="1"/>
            </p:cNvSpPr>
            <p:nvPr/>
          </p:nvSpPr>
          <p:spPr bwMode="auto">
            <a:xfrm>
              <a:off x="276784" y="19493570"/>
              <a:ext cx="14699683" cy="64613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267" tIns="45624" rIns="91267" bIns="45624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600" b="1" dirty="0">
                  <a:solidFill>
                    <a:srgbClr val="F8F8F8"/>
                  </a:solidFill>
                </a:rPr>
                <a:t>Functional Workflow</a:t>
              </a:r>
            </a:p>
          </p:txBody>
        </p:sp>
        <p:sp>
          <p:nvSpPr>
            <p:cNvPr id="53" name="Text Box 7"/>
            <p:cNvSpPr txBox="1">
              <a:spLocks noChangeArrowheads="1"/>
            </p:cNvSpPr>
            <p:nvPr/>
          </p:nvSpPr>
          <p:spPr bwMode="auto">
            <a:xfrm>
              <a:off x="265899" y="29147305"/>
              <a:ext cx="14706547" cy="64613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267" tIns="45624" rIns="91267" bIns="45624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600" b="1" dirty="0">
                  <a:solidFill>
                    <a:srgbClr val="F8F8F8"/>
                  </a:solidFill>
                </a:rPr>
                <a:t> Interaction Model</a:t>
              </a:r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37EDDE89-4BA4-4E23-A21B-2CA4DCA1A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607" y="23686944"/>
              <a:ext cx="6415568" cy="3623940"/>
            </a:xfrm>
            <a:prstGeom prst="rect">
              <a:avLst/>
            </a:prstGeom>
          </p:spPr>
        </p:pic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1C11370-75F2-4852-A567-0E532F1CD1E4}"/>
                </a:ext>
              </a:extLst>
            </p:cNvPr>
            <p:cNvCxnSpPr/>
            <p:nvPr/>
          </p:nvCxnSpPr>
          <p:spPr bwMode="auto">
            <a:xfrm>
              <a:off x="3485395" y="20233627"/>
              <a:ext cx="0" cy="886324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97AF9E77-A84F-4158-BE75-C68AF528F61A}"/>
                </a:ext>
              </a:extLst>
            </p:cNvPr>
            <p:cNvSpPr/>
            <p:nvPr/>
          </p:nvSpPr>
          <p:spPr bwMode="auto">
            <a:xfrm>
              <a:off x="6138601" y="22735628"/>
              <a:ext cx="2705908" cy="832498"/>
            </a:xfrm>
            <a:prstGeom prst="roundRect">
              <a:avLst>
                <a:gd name="adj" fmla="val 16928"/>
              </a:avLst>
            </a:prstGeom>
            <a:solidFill>
              <a:srgbClr val="3333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FEED INPUT</a:t>
              </a:r>
            </a:p>
          </p:txBody>
        </p:sp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id="{5F03463A-3092-45F0-BC6C-9AFE3E5440CE}"/>
                </a:ext>
              </a:extLst>
            </p:cNvPr>
            <p:cNvSpPr/>
            <p:nvPr/>
          </p:nvSpPr>
          <p:spPr bwMode="auto">
            <a:xfrm>
              <a:off x="10461238" y="23619272"/>
              <a:ext cx="3708110" cy="1095251"/>
            </a:xfrm>
            <a:prstGeom prst="roundRect">
              <a:avLst>
                <a:gd name="adj" fmla="val 16928"/>
              </a:avLst>
            </a:prstGeom>
            <a:solidFill>
              <a:srgbClr val="3333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A</a:t>
              </a:r>
              <a:r>
                <a:rPr kumimoji="0" lang="en-IN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I NEURAL MODEL</a:t>
              </a:r>
            </a:p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sz="2400" dirty="0">
                  <a:solidFill>
                    <a:schemeClr val="bg1"/>
                  </a:solidFill>
                </a:rPr>
                <a:t>CROWD DETECTION </a:t>
              </a:r>
            </a:p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sz="2400" dirty="0">
                  <a:solidFill>
                    <a:schemeClr val="bg1"/>
                  </a:solidFill>
                </a:rPr>
                <a:t>SYSTEM CORE</a:t>
              </a:r>
              <a:endParaRPr kumimoji="0" lang="en-I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6614F861-1ACF-40BD-BBBC-F6030CA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28000"/>
                      </a14:imgEffect>
                      <a14:imgEffect>
                        <a14:brightnessContrast bright="28000" contras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3187" y="24980690"/>
              <a:ext cx="2052492" cy="148859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94F159C0-747B-4ED5-8321-CB43D7906A8E}"/>
                </a:ext>
              </a:extLst>
            </p:cNvPr>
            <p:cNvCxnSpPr>
              <a:cxnSpLocks/>
              <a:stCxn id="233" idx="3"/>
              <a:endCxn id="235" idx="0"/>
            </p:cNvCxnSpPr>
            <p:nvPr/>
          </p:nvCxnSpPr>
          <p:spPr bwMode="auto">
            <a:xfrm>
              <a:off x="8844509" y="23151877"/>
              <a:ext cx="3470784" cy="467395"/>
            </a:xfrm>
            <a:prstGeom prst="bentConnector2">
              <a:avLst/>
            </a:prstGeom>
            <a:solidFill>
              <a:schemeClr val="bg1"/>
            </a:solidFill>
            <a:ln w="889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290AA84B-FB7B-4F9A-B72D-2536BDC53738}"/>
                </a:ext>
              </a:extLst>
            </p:cNvPr>
            <p:cNvCxnSpPr>
              <a:cxnSpLocks/>
              <a:stCxn id="246" idx="1"/>
              <a:endCxn id="305" idx="4"/>
            </p:cNvCxnSpPr>
            <p:nvPr/>
          </p:nvCxnSpPr>
          <p:spPr bwMode="auto">
            <a:xfrm rot="10800000">
              <a:off x="2085634" y="24099325"/>
              <a:ext cx="9116050" cy="4004688"/>
            </a:xfrm>
            <a:prstGeom prst="bentConnector2">
              <a:avLst/>
            </a:prstGeom>
            <a:solidFill>
              <a:schemeClr val="bg1"/>
            </a:solidFill>
            <a:ln w="889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76B487AD-1E21-4619-929C-72EDEA56D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1684" y="27246208"/>
              <a:ext cx="2440514" cy="1715609"/>
            </a:xfrm>
            <a:prstGeom prst="rect">
              <a:avLst/>
            </a:prstGeom>
          </p:spPr>
        </p:pic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6CEDDB6C-0180-45BA-934D-2F140FAF5681}"/>
                </a:ext>
              </a:extLst>
            </p:cNvPr>
            <p:cNvCxnSpPr>
              <a:cxnSpLocks/>
              <a:stCxn id="305" idx="6"/>
              <a:endCxn id="233" idx="1"/>
            </p:cNvCxnSpPr>
            <p:nvPr/>
          </p:nvCxnSpPr>
          <p:spPr bwMode="auto">
            <a:xfrm flipV="1">
              <a:off x="3019482" y="23151877"/>
              <a:ext cx="3119119" cy="23686"/>
            </a:xfrm>
            <a:prstGeom prst="straightConnector1">
              <a:avLst/>
            </a:prstGeom>
            <a:solidFill>
              <a:schemeClr val="bg1"/>
            </a:solidFill>
            <a:ln w="1016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8F2B2596-AD24-4E78-AA82-C7CC211E6BEE}"/>
                </a:ext>
              </a:extLst>
            </p:cNvPr>
            <p:cNvCxnSpPr>
              <a:cxnSpLocks/>
              <a:stCxn id="236" idx="2"/>
              <a:endCxn id="246" idx="0"/>
            </p:cNvCxnSpPr>
            <p:nvPr/>
          </p:nvCxnSpPr>
          <p:spPr bwMode="auto">
            <a:xfrm>
              <a:off x="12419433" y="26469281"/>
              <a:ext cx="2508" cy="776927"/>
            </a:xfrm>
            <a:prstGeom prst="straightConnector1">
              <a:avLst/>
            </a:prstGeom>
            <a:solidFill>
              <a:schemeClr val="bg1"/>
            </a:solidFill>
            <a:ln w="1016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42EF479C-E608-42C8-8215-826BCEACCEDD}"/>
                </a:ext>
              </a:extLst>
            </p:cNvPr>
            <p:cNvSpPr/>
            <p:nvPr/>
          </p:nvSpPr>
          <p:spPr>
            <a:xfrm>
              <a:off x="10083638" y="21467968"/>
              <a:ext cx="3959156" cy="19389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Video feed obtained is converted to frames and then processed at a given speed called frames per second.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4900686-B70C-4B02-A838-E89A402ECD15}"/>
                </a:ext>
              </a:extLst>
            </p:cNvPr>
            <p:cNvSpPr/>
            <p:nvPr/>
          </p:nvSpPr>
          <p:spPr>
            <a:xfrm>
              <a:off x="9819030" y="20195768"/>
              <a:ext cx="469531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1" dirty="0">
                  <a:ln w="0"/>
                  <a:solidFill>
                    <a:srgbClr val="3333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Back end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AD9216DC-8A45-43C6-A8A6-996A06F51E8C}"/>
                </a:ext>
              </a:extLst>
            </p:cNvPr>
            <p:cNvSpPr/>
            <p:nvPr/>
          </p:nvSpPr>
          <p:spPr>
            <a:xfrm>
              <a:off x="660401" y="21405482"/>
              <a:ext cx="2809366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dirty="0">
                  <a:ln w="0"/>
                  <a:solidFill>
                    <a:srgbClr val="00216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Surveillance Officer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C7DF9F5-D461-4BE2-A981-C3FF6FE3939D}"/>
                </a:ext>
              </a:extLst>
            </p:cNvPr>
            <p:cNvSpPr/>
            <p:nvPr/>
          </p:nvSpPr>
          <p:spPr>
            <a:xfrm>
              <a:off x="11321425" y="27690198"/>
              <a:ext cx="2258003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000" dirty="0">
                  <a:ln w="0"/>
                  <a:solidFill>
                    <a:srgbClr val="00216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ALERT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C5D6950-F757-4449-A68F-260A357F7A3D}"/>
                </a:ext>
              </a:extLst>
            </p:cNvPr>
            <p:cNvSpPr/>
            <p:nvPr/>
          </p:nvSpPr>
          <p:spPr>
            <a:xfrm>
              <a:off x="4506534" y="28169012"/>
              <a:ext cx="4695311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Motion and Density Alert Generated on Display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BD7AFE6-14A2-4B22-ACA6-FFE1BF56C9B6}"/>
                </a:ext>
              </a:extLst>
            </p:cNvPr>
            <p:cNvCxnSpPr/>
            <p:nvPr/>
          </p:nvCxnSpPr>
          <p:spPr bwMode="auto">
            <a:xfrm>
              <a:off x="10056375" y="20223525"/>
              <a:ext cx="0" cy="886324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32BD78E1-1346-429C-BCEC-9BC1F0F739DC}"/>
                </a:ext>
              </a:extLst>
            </p:cNvPr>
            <p:cNvSpPr/>
            <p:nvPr/>
          </p:nvSpPr>
          <p:spPr bwMode="auto">
            <a:xfrm>
              <a:off x="1151786" y="22251801"/>
              <a:ext cx="1867696" cy="1847524"/>
            </a:xfrm>
            <a:prstGeom prst="ellipse">
              <a:avLst/>
            </a:prstGeom>
            <a:solidFill>
              <a:srgbClr val="FFC000"/>
            </a:solidFill>
            <a:ln w="76200" cap="flat" cmpd="sng" algn="ctr">
              <a:solidFill>
                <a:srgbClr val="33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8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D8D6CC1E-60D7-4E26-AD47-E39D1B6AB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836" y="22532246"/>
              <a:ext cx="988361" cy="119717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B6740A-ABB4-4188-A03D-C9B961B88FC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786" y="27618279"/>
            <a:ext cx="947288" cy="1341991"/>
          </a:xfrm>
          <a:prstGeom prst="rect">
            <a:avLst/>
          </a:prstGeom>
        </p:spPr>
      </p:pic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6B64007-26E7-4A32-8BCE-7811619D5356}"/>
              </a:ext>
            </a:extLst>
          </p:cNvPr>
          <p:cNvSpPr/>
          <p:nvPr/>
        </p:nvSpPr>
        <p:spPr bwMode="auto">
          <a:xfrm>
            <a:off x="2312819" y="32792352"/>
            <a:ext cx="4502624" cy="691239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USER REQUEST</a:t>
            </a:r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982C7536-3363-46C1-B4FA-94D7F01CE19E}"/>
              </a:ext>
            </a:extLst>
          </p:cNvPr>
          <p:cNvCxnSpPr>
            <a:cxnSpLocks/>
            <a:stCxn id="71" idx="3"/>
            <a:endCxn id="189" idx="0"/>
          </p:cNvCxnSpPr>
          <p:nvPr/>
        </p:nvCxnSpPr>
        <p:spPr bwMode="auto">
          <a:xfrm>
            <a:off x="10327030" y="31905710"/>
            <a:ext cx="1822099" cy="886643"/>
          </a:xfrm>
          <a:prstGeom prst="bentConnector2">
            <a:avLst/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66785725-2C21-4AE9-8205-05F822CF4F23}"/>
              </a:ext>
            </a:extLst>
          </p:cNvPr>
          <p:cNvCxnSpPr>
            <a:cxnSpLocks/>
            <a:stCxn id="71" idx="1"/>
            <a:endCxn id="107" idx="0"/>
          </p:cNvCxnSpPr>
          <p:nvPr/>
        </p:nvCxnSpPr>
        <p:spPr bwMode="auto">
          <a:xfrm rot="10800000" flipV="1">
            <a:off x="4564132" y="31905710"/>
            <a:ext cx="1260275" cy="886642"/>
          </a:xfrm>
          <a:prstGeom prst="bentConnector2">
            <a:avLst/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245DCB7-8661-42E7-AD78-A8FB2E69563F}"/>
              </a:ext>
            </a:extLst>
          </p:cNvPr>
          <p:cNvCxnSpPr>
            <a:cxnSpLocks/>
            <a:stCxn id="107" idx="2"/>
            <a:endCxn id="72" idx="0"/>
          </p:cNvCxnSpPr>
          <p:nvPr/>
        </p:nvCxnSpPr>
        <p:spPr bwMode="auto">
          <a:xfrm flipH="1">
            <a:off x="4556996" y="33483591"/>
            <a:ext cx="7135" cy="685180"/>
          </a:xfrm>
          <a:prstGeom prst="straightConnector1">
            <a:avLst/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056C9B26-22FD-4E7D-91C7-B872F4A5CF97}"/>
              </a:ext>
            </a:extLst>
          </p:cNvPr>
          <p:cNvSpPr/>
          <p:nvPr/>
        </p:nvSpPr>
        <p:spPr bwMode="auto">
          <a:xfrm>
            <a:off x="9456134" y="32792353"/>
            <a:ext cx="5385989" cy="688328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PERFORMANCE CHARTS</a:t>
            </a:r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6BF2C9C0-55BB-456A-90DC-3E75D0023C46}"/>
              </a:ext>
            </a:extLst>
          </p:cNvPr>
          <p:cNvSpPr/>
          <p:nvPr/>
        </p:nvSpPr>
        <p:spPr bwMode="auto">
          <a:xfrm>
            <a:off x="9857130" y="34168771"/>
            <a:ext cx="4570112" cy="896867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DATA CONTAINER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4F20518-7B7E-4649-A4DE-118737EC7CFE}"/>
              </a:ext>
            </a:extLst>
          </p:cNvPr>
          <p:cNvCxnSpPr>
            <a:cxnSpLocks/>
            <a:stCxn id="189" idx="2"/>
            <a:endCxn id="201" idx="0"/>
          </p:cNvCxnSpPr>
          <p:nvPr/>
        </p:nvCxnSpPr>
        <p:spPr bwMode="auto">
          <a:xfrm flipH="1">
            <a:off x="12142186" y="33480681"/>
            <a:ext cx="6943" cy="688090"/>
          </a:xfrm>
          <a:prstGeom prst="straightConnector1">
            <a:avLst/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F9B17F94-721C-40B4-9ADA-F061B3AD524C}"/>
              </a:ext>
            </a:extLst>
          </p:cNvPr>
          <p:cNvCxnSpPr>
            <a:cxnSpLocks/>
            <a:stCxn id="201" idx="2"/>
            <a:endCxn id="80" idx="0"/>
          </p:cNvCxnSpPr>
          <p:nvPr/>
        </p:nvCxnSpPr>
        <p:spPr bwMode="auto">
          <a:xfrm>
            <a:off x="12142186" y="35065638"/>
            <a:ext cx="24499" cy="5258559"/>
          </a:xfrm>
          <a:prstGeom prst="straightConnector1">
            <a:avLst/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B623E6F6-5A39-44CE-BCFF-99A0CB9D371B}"/>
              </a:ext>
            </a:extLst>
          </p:cNvPr>
          <p:cNvCxnSpPr>
            <a:cxnSpLocks/>
            <a:stCxn id="78" idx="2"/>
          </p:cNvCxnSpPr>
          <p:nvPr/>
        </p:nvCxnSpPr>
        <p:spPr bwMode="auto">
          <a:xfrm rot="5400000" flipH="1" flipV="1">
            <a:off x="5326627" y="32036588"/>
            <a:ext cx="2739130" cy="8864750"/>
          </a:xfrm>
          <a:prstGeom prst="bentConnector4">
            <a:avLst>
              <a:gd name="adj1" fmla="val -59704"/>
              <a:gd name="adj2" fmla="val 100381"/>
            </a:avLst>
          </a:prstGeom>
          <a:solidFill>
            <a:schemeClr val="bg1"/>
          </a:solidFill>
          <a:ln w="952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CCAE1DC2-7BAE-4EFB-A944-A8714E3ED3EF}"/>
              </a:ext>
            </a:extLst>
          </p:cNvPr>
          <p:cNvSpPr/>
          <p:nvPr/>
        </p:nvSpPr>
        <p:spPr bwMode="auto">
          <a:xfrm>
            <a:off x="3509342" y="39935071"/>
            <a:ext cx="5888495" cy="659837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Live Data Synchronization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F3BBFCB5-4DC1-4E4C-AAC8-F1C3F2750E7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921887" y="8639188"/>
            <a:ext cx="1122811" cy="843788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61D87CF-AC58-4717-B3EC-1F97DA695F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524" y="20422183"/>
            <a:ext cx="2424335" cy="872319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DD9665BF-DA03-470C-9EF8-9FE5A724036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1" y="20269592"/>
            <a:ext cx="2424335" cy="8723198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FE5D62-3462-44A9-BABC-179B2520FC8F}"/>
              </a:ext>
            </a:extLst>
          </p:cNvPr>
          <p:cNvSpPr txBox="1"/>
          <p:nvPr/>
        </p:nvSpPr>
        <p:spPr>
          <a:xfrm>
            <a:off x="7693225" y="15919285"/>
            <a:ext cx="654627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00" b="1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IMPACT:</a:t>
            </a:r>
          </a:p>
          <a:p>
            <a:pPr algn="l"/>
            <a:r>
              <a:rPr lang="en-US" sz="19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* An artificial intelligent based advisory service to the users to help them avoid potentially dangerous web sources. </a:t>
            </a:r>
          </a:p>
          <a:p>
            <a:pPr algn="l"/>
            <a:r>
              <a:rPr lang="en-US" sz="19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* A globally coordinated dynamic federated learning framework which continuously fine tunes its response to globally observed threats. </a:t>
            </a:r>
          </a:p>
          <a:p>
            <a:pPr algn="l"/>
            <a:r>
              <a:rPr lang="en-US" sz="19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* A feedback mechanism which helps improve accuracy and effectiveness of the advisories , issued by the AI based agent on individual computers , against new emerging threats. </a:t>
            </a:r>
          </a:p>
          <a:p>
            <a:pPr algn="l"/>
            <a:r>
              <a:rPr lang="en-US" sz="19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* A multidimensional framework protecting user against a multitude of online frauds and threats.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5D3BAC1-B71C-414A-8F78-8B267340C3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171" y="42195583"/>
            <a:ext cx="7217548" cy="519823"/>
          </a:xfrm>
          <a:prstGeom prst="rect">
            <a:avLst/>
          </a:prstGeom>
        </p:spPr>
      </p:pic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6B8BDE4B-57A0-4914-BCA8-843691FC5D5A}"/>
              </a:ext>
            </a:extLst>
          </p:cNvPr>
          <p:cNvSpPr/>
          <p:nvPr/>
        </p:nvSpPr>
        <p:spPr bwMode="auto">
          <a:xfrm>
            <a:off x="15929110" y="12567139"/>
            <a:ext cx="5025890" cy="839096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AI MODEL TRAINING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28E13300-2360-48F1-8129-DC4CB723A283}"/>
              </a:ext>
            </a:extLst>
          </p:cNvPr>
          <p:cNvSpPr/>
          <p:nvPr/>
        </p:nvSpPr>
        <p:spPr bwMode="auto">
          <a:xfrm>
            <a:off x="15899054" y="14064427"/>
            <a:ext cx="5528386" cy="839096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GLOBAL MODEL TRAINING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97A2A42-57A0-4D1E-B602-17AD469F7F2C}"/>
              </a:ext>
            </a:extLst>
          </p:cNvPr>
          <p:cNvSpPr/>
          <p:nvPr/>
        </p:nvSpPr>
        <p:spPr bwMode="auto">
          <a:xfrm>
            <a:off x="15791198" y="15622634"/>
            <a:ext cx="5762483" cy="939620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3200" dirty="0">
                <a:solidFill>
                  <a:schemeClr val="bg1"/>
                </a:solidFill>
              </a:rPr>
              <a:t>INITIATE ALERTING SYSTEM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568AA07-24F4-45B6-B443-72D5FD8EA5D0}"/>
              </a:ext>
            </a:extLst>
          </p:cNvPr>
          <p:cNvSpPr/>
          <p:nvPr/>
        </p:nvSpPr>
        <p:spPr bwMode="auto">
          <a:xfrm>
            <a:off x="15563118" y="17227112"/>
            <a:ext cx="8093246" cy="657872"/>
          </a:xfrm>
          <a:prstGeom prst="roundRect">
            <a:avLst>
              <a:gd name="adj" fmla="val 16928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SECURITY PROTOCOLS IMPLEMENTED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C223452-344C-4E28-B01F-BB1C39163837}"/>
              </a:ext>
            </a:extLst>
          </p:cNvPr>
          <p:cNvCxnSpPr>
            <a:cxnSpLocks/>
            <a:stCxn id="149" idx="2"/>
            <a:endCxn id="151" idx="0"/>
          </p:cNvCxnSpPr>
          <p:nvPr/>
        </p:nvCxnSpPr>
        <p:spPr bwMode="auto">
          <a:xfrm>
            <a:off x="18663247" y="14903523"/>
            <a:ext cx="9193" cy="719111"/>
          </a:xfrm>
          <a:prstGeom prst="straightConnector1">
            <a:avLst/>
          </a:prstGeom>
          <a:solidFill>
            <a:schemeClr val="bg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FC19835-932E-4836-875A-8E774F22C7FE}"/>
              </a:ext>
            </a:extLst>
          </p:cNvPr>
          <p:cNvCxnSpPr>
            <a:cxnSpLocks/>
            <a:stCxn id="151" idx="2"/>
          </p:cNvCxnSpPr>
          <p:nvPr/>
        </p:nvCxnSpPr>
        <p:spPr bwMode="auto">
          <a:xfrm flipH="1">
            <a:off x="18672439" y="16562254"/>
            <a:ext cx="1" cy="652265"/>
          </a:xfrm>
          <a:prstGeom prst="straightConnector1">
            <a:avLst/>
          </a:prstGeom>
          <a:solidFill>
            <a:schemeClr val="bg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17B642-C066-45FD-BB1B-A26C41B00F4F}"/>
              </a:ext>
            </a:extLst>
          </p:cNvPr>
          <p:cNvCxnSpPr>
            <a:cxnSpLocks/>
            <a:stCxn id="143" idx="2"/>
          </p:cNvCxnSpPr>
          <p:nvPr/>
        </p:nvCxnSpPr>
        <p:spPr bwMode="auto">
          <a:xfrm>
            <a:off x="18442055" y="13406235"/>
            <a:ext cx="0" cy="672860"/>
          </a:xfrm>
          <a:prstGeom prst="straightConnector1">
            <a:avLst/>
          </a:prstGeom>
          <a:solidFill>
            <a:schemeClr val="bg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26C0CE11-5387-4939-B000-3A4ABF40DFC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30" y="20269591"/>
            <a:ext cx="11799511" cy="887335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7D7BCEF-A83E-4025-A126-644EFFD347C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510" y="7414580"/>
            <a:ext cx="5875730" cy="488214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C05289B-9401-4D2F-82C5-BDBDF87F35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171" y="13423416"/>
            <a:ext cx="7844949" cy="363478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64025258-0A08-4CFA-AFF9-D8EE825A8C8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491" y="19782893"/>
            <a:ext cx="12891087" cy="15974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1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3064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568</Words>
  <Application>Microsoft Office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Default Design</vt:lpstr>
      <vt:lpstr>PowerPoint Presentation</vt:lpstr>
    </vt:vector>
  </TitlesOfParts>
  <Company>MegaPrint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A0 Vertical Poster</dc:title>
  <dc:creator>Ethan Shulda;www.postersession.com</dc:creator>
  <cp:keywords>www.postersession.com</cp:keywords>
  <dc:description>©MegaPrint Inc. 2009-2015</dc:description>
  <cp:lastModifiedBy>acer</cp:lastModifiedBy>
  <cp:revision>167</cp:revision>
  <dcterms:created xsi:type="dcterms:W3CDTF">2008-12-04T00:20:37Z</dcterms:created>
  <dcterms:modified xsi:type="dcterms:W3CDTF">2023-11-30T18:15:21Z</dcterms:modified>
  <cp:category>Research Poster</cp:category>
</cp:coreProperties>
</file>